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1"/>
  </p:notesMasterIdLst>
  <p:handoutMasterIdLst>
    <p:handoutMasterId r:id="rId12"/>
  </p:handoutMasterIdLst>
  <p:sldIdLst>
    <p:sldId id="455" r:id="rId5"/>
    <p:sldId id="435" r:id="rId6"/>
    <p:sldId id="467" r:id="rId7"/>
    <p:sldId id="470" r:id="rId8"/>
    <p:sldId id="471" r:id="rId9"/>
    <p:sldId id="472" r:id="rId10"/>
  </p:sldIdLst>
  <p:sldSz cx="24382413" cy="13716000"/>
  <p:notesSz cx="6858000" cy="9144000"/>
  <p:embeddedFontLst>
    <p:embeddedFont>
      <p:font typeface="Bitter" pitchFamily="2" charset="77"/>
      <p:regular r:id="rId13"/>
      <p:bold r:id="rId14"/>
      <p:italic r:id="rId15"/>
      <p:boldItalic r:id="rId16"/>
    </p:embeddedFont>
    <p:embeddedFont>
      <p:font typeface="Bitter Medium" pitchFamily="2" charset="77"/>
      <p:regular r:id="rId17"/>
      <p:italic r:id="rId18"/>
    </p:embeddedFont>
    <p:embeddedFont>
      <p:font typeface="Bitter SemiBold" pitchFamily="2" charset="77"/>
      <p:regular r:id="rId19"/>
      <p:bold r:id="rId20"/>
      <p:italic r:id="rId21"/>
      <p:boldItalic r:id="rId22"/>
    </p:embeddedFont>
    <p:embeddedFont>
      <p:font typeface="Rubik" pitchFamily="2" charset="-79"/>
      <p:regular r:id="rId23"/>
      <p:bold r:id="rId24"/>
      <p:italic r:id="rId25"/>
      <p:boldItalic r:id="rId26"/>
    </p:embeddedFont>
    <p:embeddedFont>
      <p:font typeface="Rubik Medium" pitchFamily="2" charset="-79"/>
      <p:regular r:id="rId27"/>
      <p:italic r:id="rId28"/>
    </p:embeddedFont>
    <p:embeddedFont>
      <p:font typeface="Rubik SemiBold" pitchFamily="2" charset="-79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74" autoAdjust="0"/>
    <p:restoredTop sz="96327" autoAdjust="0"/>
  </p:normalViewPr>
  <p:slideViewPr>
    <p:cSldViewPr snapToGrid="0">
      <p:cViewPr varScale="1">
        <p:scale>
          <a:sx n="132" d="100"/>
          <a:sy n="132" d="100"/>
        </p:scale>
        <p:origin x="9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26/06/2025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26/06/2025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7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C9FA4-08ED-FE61-87CD-5E63DFC65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12613-0ED5-324A-23F8-7DD8D917D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4AEF4-28D1-F87A-66B2-2A6B9941C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A7EB4-C4DD-E5D9-0BE9-785C3D6B1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4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26/06/2025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6/26/25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26/06/2025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s://www.gbif.org/conserv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conserv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conserv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bif.org/conservat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imeo.com/702009969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www.gbif.org/resource/search?contentType=dataUse&amp;topics=CONSERVATION" TargetMode="External"/><Relationship Id="rId7" Type="http://schemas.openxmlformats.org/officeDocument/2006/relationships/hyperlink" Target="https://www.gbif.org/data-use/3vsHbY02zm7OBobJ0mStC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gbif.org/data-use/mmK1if5Wr5ASKE37SOy70" TargetMode="External"/><Relationship Id="rId11" Type="http://schemas.openxmlformats.org/officeDocument/2006/relationships/image" Target="../media/image19.jpeg"/><Relationship Id="rId5" Type="http://schemas.openxmlformats.org/officeDocument/2006/relationships/hyperlink" Target="https://www.gbif.org/data-use/5ClnNPphVKTBhjJ0XMuQS" TargetMode="External"/><Relationship Id="rId10" Type="http://schemas.openxmlformats.org/officeDocument/2006/relationships/image" Target="../media/image18.jpg"/><Relationship Id="rId4" Type="http://schemas.openxmlformats.org/officeDocument/2006/relationships/hyperlink" Target="https://www.gbif.org/data-use/31tSmMVGjr5BmEqwE8qp6x" TargetMode="External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Autofit/>
          </a:bodyPr>
          <a:lstStyle/>
          <a:p>
            <a:r>
              <a:rPr lang="en-GB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gbif.org/conservation</a:t>
            </a:r>
            <a:r>
              <a:rPr lang="en-GB" sz="3200" dirty="0"/>
              <a:t> </a:t>
            </a:r>
            <a:endParaRPr lang="en-DK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995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gbif.org/conservation</a:t>
            </a:r>
            <a:r>
              <a:rPr lang="en-GB" sz="3200" dirty="0">
                <a:solidFill>
                  <a:schemeClr val="accent1"/>
                </a:solidFill>
              </a:rPr>
              <a:t> </a:t>
            </a:r>
            <a:endParaRPr lang="en-DK" sz="3200" dirty="0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A86DC6-7564-BCB6-2891-7FBE270A9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1005" y="2709069"/>
            <a:ext cx="10338328" cy="82978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DK" sz="9600" b="1" dirty="0">
                <a:latin typeface="Bitter" pitchFamily="2" charset="77"/>
              </a:rPr>
              <a:t>Conservation</a:t>
            </a:r>
          </a:p>
        </p:txBody>
      </p:sp>
      <p:pic>
        <p:nvPicPr>
          <p:cNvPr id="29" name="Picture 28" descr="A map of the world with different animals&#10;&#10;AI-generated content may be incorrect.">
            <a:extLst>
              <a:ext uri="{FF2B5EF4-FFF2-40B4-BE49-F238E27FC236}">
                <a16:creationId xmlns:a16="http://schemas.microsoft.com/office/drawing/2014/main" id="{ED963F93-F8A4-8DCB-697C-D693E22CF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46" y="4341284"/>
            <a:ext cx="10782207" cy="61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7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EC745-886E-F5EC-71E8-FAD5A20E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11DA0C-5DF6-96D4-F278-976CE3CAA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i="1" dirty="0">
                <a:latin typeface="Bitter Medium" pitchFamily="2" charset="77"/>
              </a:rPr>
              <a:t>GBIF provides essential information on the past and present occurrence of species for assessing extinction risk, identifying and conserving key biodiversity areas, and monitoring invasive species</a:t>
            </a:r>
            <a:endParaRPr lang="en-DK" i="1" dirty="0">
              <a:latin typeface="Bitter Medium" pitchFamily="2" charset="77"/>
            </a:endParaRP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C60CF0CB-A276-C067-674C-05ADA7A8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32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gbif.org/conservation</a:t>
            </a:r>
            <a:r>
              <a:rPr lang="en-GB" sz="3200" dirty="0">
                <a:solidFill>
                  <a:schemeClr val="accent1"/>
                </a:solidFill>
              </a:rPr>
              <a:t> </a:t>
            </a:r>
            <a:endParaRPr lang="en-DK" sz="3200"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35E57-7C2F-46A4-D566-67D106B60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9" y="4174322"/>
            <a:ext cx="11471275" cy="644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0782096-515B-0220-DAFB-05ABCA1D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B6BB47-7ED6-FB3C-C96E-0E8951C1A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r>
              <a:rPr lang="en-GB" b="1" dirty="0"/>
              <a:t>Experts use open biodiversity data from the GBIF network to assess extinction risks, identify and conserve key biodiversity areas, and monitor invasive species</a:t>
            </a:r>
            <a:r>
              <a:rPr lang="en-GB" dirty="0"/>
              <a:t>.</a:t>
            </a:r>
          </a:p>
          <a:p>
            <a:r>
              <a:rPr lang="en-GB" dirty="0"/>
              <a:t>Hundreds of conservation biology publications and thousands of extinction risk assessments have used data from the GBIF network to map and </a:t>
            </a:r>
            <a:r>
              <a:rPr lang="en-GB" dirty="0" err="1"/>
              <a:t>analyze</a:t>
            </a:r>
            <a:r>
              <a:rPr lang="en-GB" dirty="0"/>
              <a:t> species distributions and set conservation priorities. This wide-ranging research informs conservation practices and policies and provides a foundational layer for numerous indicators that measure the state of the world's biodiversity.</a:t>
            </a: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043163B7-226E-8071-C74D-2D1DF543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32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gbif.org/conservation</a:t>
            </a:r>
            <a:r>
              <a:rPr lang="en-GB" sz="3200" dirty="0">
                <a:solidFill>
                  <a:schemeClr val="accent1"/>
                </a:solidFill>
              </a:rPr>
              <a:t> </a:t>
            </a:r>
            <a:endParaRPr lang="en-DK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0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5FEEEF-4320-CE8A-0B6B-74DF0C56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21566187" cy="720000"/>
          </a:xfrm>
        </p:spPr>
        <p:txBody>
          <a:bodyPr/>
          <a:lstStyle/>
          <a:p>
            <a:r>
              <a:rPr lang="en-GB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https://vimeo.com/702009969</a:t>
            </a:r>
            <a:endParaRPr lang="en-DK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66989E-98A0-14D0-7C3F-12C4ACB7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GBIF &amp; conservation - Video</a:t>
            </a:r>
          </a:p>
        </p:txBody>
      </p:sp>
      <p:pic>
        <p:nvPicPr>
          <p:cNvPr id="18" name="Picture 17" descr="A screen shot of a video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60B9E2E1-59D0-C596-C4A5-2A08C25D2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51" y="3308349"/>
            <a:ext cx="14658711" cy="8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DDA5-1821-9DC9-A300-EC636245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489695-576A-EDA7-5AAE-C20D213E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Recent data uses in conservation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3013ED-7512-BE6F-B87A-1E2F07BE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More: 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https://www.gbif.org/resource/search?contentType=dataUse&amp;topics=CONSERVATION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1E36208-F72C-1B10-A248-888B1FCC9F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hlinkClick r:id="rId4"/>
              </a:rPr>
              <a:t>More than half the species in the IUCN Red List's Data Deficient category face risk of extinction</a:t>
            </a:r>
            <a:endParaRPr lang="en-GB" sz="32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9DFA33-C518-24E8-4DA7-F2629690AA3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hlinkClick r:id="rId5"/>
              </a:rPr>
              <a:t>Distribution and diversity of macrofungi in Europe</a:t>
            </a:r>
            <a:endParaRPr lang="en-GB" sz="32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7A83BD2-4074-FBE3-B3F9-A02DC67361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GB" sz="3200" dirty="0">
                <a:hlinkClick r:id="rId6"/>
              </a:rPr>
              <a:t>Current and future coverage of protected areas in the Appalachian Mountains</a:t>
            </a:r>
            <a:endParaRPr lang="en-GB" sz="32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E267D1B-AB56-81D2-16F8-B0CF829919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hlinkClick r:id="rId7"/>
              </a:rPr>
              <a:t>Measuring the effectiveness of protecting Southern Ocean sea floors with Antarctic sea urchins</a:t>
            </a:r>
            <a:endParaRPr lang="en-GB" sz="3200" dirty="0"/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75E6D38D-8205-AB64-46EB-7FF78E80D6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4442" b="4442"/>
          <a:stretch>
            <a:fillRect/>
          </a:stretch>
        </p:blipFill>
        <p:spPr/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6154865B-7E05-6AB5-0AD7-10628A8EF1A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/>
          <a:srcRect l="1079" r="1079"/>
          <a:stretch>
            <a:fillRect/>
          </a:stretch>
        </p:blipFill>
        <p:spPr/>
      </p:pic>
      <p:pic>
        <p:nvPicPr>
          <p:cNvPr id="52" name="Picture Placeholder 51" descr="A close-up of a ball&#10;&#10;AI-generated content may be incorrect.">
            <a:extLst>
              <a:ext uri="{FF2B5EF4-FFF2-40B4-BE49-F238E27FC236}">
                <a16:creationId xmlns:a16="http://schemas.microsoft.com/office/drawing/2014/main" id="{94577440-B06C-B779-3AD8-3FA554A674C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" b="891"/>
          <a:stretch>
            <a:fillRect/>
          </a:stretch>
        </p:blipFill>
        <p:spPr/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692E3C63-B14A-EF66-9976-FB67B59330F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/>
          <a:srcRect l="1270" r="1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6466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1453</TotalTime>
  <Words>225</Words>
  <Application>Microsoft Macintosh PowerPoint</Application>
  <PresentationFormat>Custom</PresentationFormat>
  <Paragraphs>26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Bitter</vt:lpstr>
      <vt:lpstr>Arial</vt:lpstr>
      <vt:lpstr>Rubik SemiBold</vt:lpstr>
      <vt:lpstr>Bitter SemiBold</vt:lpstr>
      <vt:lpstr>Rubik</vt:lpstr>
      <vt:lpstr>Bitter Medium</vt:lpstr>
      <vt:lpstr>Rubik Medium</vt:lpstr>
      <vt:lpstr>Tema de Office</vt:lpstr>
      <vt:lpstr>Conservation</vt:lpstr>
      <vt:lpstr>PowerPoint Presentation</vt:lpstr>
      <vt:lpstr>Conservation</vt:lpstr>
      <vt:lpstr>Conservation</vt:lpstr>
      <vt:lpstr>GBIF &amp; conservation - Video</vt:lpstr>
      <vt:lpstr>Recent data uses in conservation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14</cp:revision>
  <dcterms:created xsi:type="dcterms:W3CDTF">2025-06-24T13:49:25Z</dcterms:created>
  <dcterms:modified xsi:type="dcterms:W3CDTF">2025-06-26T07:59:07Z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